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62" r:id="rId2"/>
    <p:sldId id="317" r:id="rId3"/>
    <p:sldId id="318" r:id="rId4"/>
    <p:sldId id="351" r:id="rId5"/>
    <p:sldId id="337" r:id="rId6"/>
    <p:sldId id="320" r:id="rId7"/>
    <p:sldId id="329" r:id="rId8"/>
    <p:sldId id="331" r:id="rId9"/>
    <p:sldId id="332" r:id="rId10"/>
    <p:sldId id="333" r:id="rId11"/>
    <p:sldId id="334" r:id="rId12"/>
    <p:sldId id="328" r:id="rId13"/>
    <p:sldId id="336" r:id="rId14"/>
    <p:sldId id="321" r:id="rId15"/>
    <p:sldId id="322" r:id="rId16"/>
    <p:sldId id="350" r:id="rId17"/>
    <p:sldId id="323" r:id="rId18"/>
    <p:sldId id="324" r:id="rId19"/>
    <p:sldId id="325" r:id="rId20"/>
    <p:sldId id="326" r:id="rId21"/>
    <p:sldId id="327" r:id="rId22"/>
    <p:sldId id="353" r:id="rId23"/>
    <p:sldId id="319" r:id="rId24"/>
    <p:sldId id="335" r:id="rId25"/>
    <p:sldId id="349" r:id="rId26"/>
    <p:sldId id="341" r:id="rId27"/>
    <p:sldId id="342" r:id="rId28"/>
    <p:sldId id="343" r:id="rId29"/>
    <p:sldId id="345" r:id="rId30"/>
    <p:sldId id="344" r:id="rId31"/>
    <p:sldId id="346" r:id="rId32"/>
    <p:sldId id="347" r:id="rId33"/>
    <p:sldId id="352" r:id="rId34"/>
    <p:sldId id="348" r:id="rId35"/>
    <p:sldId id="340" r:id="rId36"/>
    <p:sldId id="301" r:id="rId37"/>
    <p:sldId id="304" r:id="rId38"/>
    <p:sldId id="315" r:id="rId39"/>
    <p:sldId id="300" r:id="rId40"/>
    <p:sldId id="264" r:id="rId41"/>
    <p:sldId id="266" r:id="rId42"/>
    <p:sldId id="267" r:id="rId43"/>
    <p:sldId id="268" r:id="rId44"/>
    <p:sldId id="284" r:id="rId45"/>
    <p:sldId id="299" r:id="rId46"/>
    <p:sldId id="272" r:id="rId47"/>
    <p:sldId id="265" r:id="rId48"/>
    <p:sldId id="273" r:id="rId49"/>
    <p:sldId id="275" r:id="rId50"/>
    <p:sldId id="276" r:id="rId51"/>
    <p:sldId id="277" r:id="rId52"/>
    <p:sldId id="298" r:id="rId53"/>
    <p:sldId id="278" r:id="rId54"/>
    <p:sldId id="279" r:id="rId55"/>
    <p:sldId id="280" r:id="rId56"/>
    <p:sldId id="283" r:id="rId57"/>
    <p:sldId id="302" r:id="rId58"/>
    <p:sldId id="285" r:id="rId59"/>
    <p:sldId id="288" r:id="rId60"/>
    <p:sldId id="287" r:id="rId61"/>
    <p:sldId id="286" r:id="rId62"/>
    <p:sldId id="303" r:id="rId63"/>
    <p:sldId id="289" r:id="rId64"/>
    <p:sldId id="290" r:id="rId65"/>
    <p:sldId id="291" r:id="rId66"/>
    <p:sldId id="292" r:id="rId67"/>
    <p:sldId id="293" r:id="rId68"/>
    <p:sldId id="294" r:id="rId69"/>
    <p:sldId id="305" r:id="rId70"/>
    <p:sldId id="307" r:id="rId71"/>
    <p:sldId id="338" r:id="rId72"/>
    <p:sldId id="306" r:id="rId73"/>
    <p:sldId id="310" r:id="rId74"/>
    <p:sldId id="311" r:id="rId75"/>
    <p:sldId id="312" r:id="rId76"/>
    <p:sldId id="313" r:id="rId77"/>
    <p:sldId id="314" r:id="rId78"/>
    <p:sldId id="308" r:id="rId79"/>
    <p:sldId id="309" r:id="rId80"/>
    <p:sldId id="281" r:id="rId81"/>
    <p:sldId id="282" r:id="rId82"/>
    <p:sldId id="316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3076" autoAdjust="0"/>
  </p:normalViewPr>
  <p:slideViewPr>
    <p:cSldViewPr snapToGrid="0">
      <p:cViewPr varScale="1">
        <p:scale>
          <a:sx n="119" d="100"/>
          <a:sy n="119" d="100"/>
        </p:scale>
        <p:origin x="1680" y="192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itchFamily="34" charset="0"/>
              </a:rPr>
              <a:t>Draw picture</a:t>
            </a:r>
            <a:r>
              <a:rPr lang="en-US" altLang="en-US" baseline="0" dirty="0">
                <a:latin typeface="Arial" pitchFamily="34" charset="0"/>
              </a:rPr>
              <a:t> of malaria life cycle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More background</a:t>
            </a:r>
          </a:p>
          <a:p>
            <a:pPr eaLnBrk="1" hangingPunct="1"/>
            <a:r>
              <a:rPr lang="en-US" altLang="en-US" baseline="0" dirty="0">
                <a:latin typeface="Arial" pitchFamily="34" charset="0"/>
              </a:rPr>
              <a:t>Why are we doing this?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21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17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46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0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23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my model to plot the same thing and show how it’s different (higher R in forest)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2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03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5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78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29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equations link together two key parameters (X and Y)</a:t>
            </a:r>
          </a:p>
          <a:p>
            <a:r>
              <a:rPr lang="en-US" dirty="0"/>
              <a:t>Change</a:t>
            </a:r>
            <a:r>
              <a:rPr lang="en-US" baseline="0" dirty="0"/>
              <a:t> V to M</a:t>
            </a:r>
          </a:p>
          <a:p>
            <a:r>
              <a:rPr lang="en-US" baseline="0" dirty="0"/>
              <a:t>Graphs of RM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22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takeaway: assuming steady state, we can relate X and R in one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21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vectors</a:t>
            </a:r>
            <a:r>
              <a:rPr lang="en-US" baseline="0" dirty="0"/>
              <a:t> to store values of the same variable in different places</a:t>
            </a:r>
          </a:p>
          <a:p>
            <a:r>
              <a:rPr lang="en-US" baseline="0" dirty="0"/>
              <a:t>Use “multi patch” or “multi site”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228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4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20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now use psi to scale by time</a:t>
            </a:r>
            <a:r>
              <a:rPr lang="en-US" baseline="0" dirty="0"/>
              <a:t> at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23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RM equations</a:t>
            </a:r>
            <a:r>
              <a:rPr lang="en-US" baseline="0" dirty="0"/>
              <a:t> from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18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…converted to</a:t>
            </a:r>
            <a:r>
              <a:rPr lang="en-US" baseline="0" dirty="0"/>
              <a:t> use vectors and psi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22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696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same steady state assumptions as before, we get equation relating X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993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possible example</a:t>
            </a:r>
          </a:p>
          <a:p>
            <a:r>
              <a:rPr lang="en-US" dirty="0"/>
              <a:t>Walk through psi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65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populations are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2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relating R and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Populations can travel to multiple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568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Rows add up to 1</a:t>
            </a:r>
          </a:p>
          <a:p>
            <a:endParaRPr lang="en-US" dirty="0"/>
          </a:p>
          <a:p>
            <a:r>
              <a:rPr lang="en-US" dirty="0"/>
              <a:t>The p values are what’s really important here</a:t>
            </a:r>
          </a:p>
          <a:p>
            <a:r>
              <a:rPr lang="en-US" dirty="0"/>
              <a:t>Tie it all to *real* situations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395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stored in CSVs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134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UNIQUE human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38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3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 ranges and permutations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43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9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example gives us some cool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87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more work on visualizing in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20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TaR</a:t>
            </a:r>
            <a:r>
              <a:rPr lang="en-US" dirty="0"/>
              <a:t> matrix is key missing piece</a:t>
            </a:r>
          </a:p>
          <a:p>
            <a:r>
              <a:rPr lang="en-US" dirty="0"/>
              <a:t>Tie new sources of data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3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use high</a:t>
            </a:r>
            <a:r>
              <a:rPr lang="en-US" baseline="0" dirty="0"/>
              <a:t> level, publicly available data – not super believable</a:t>
            </a:r>
          </a:p>
          <a:p>
            <a:endParaRPr lang="en-US" baseline="0" dirty="0"/>
          </a:p>
          <a:p>
            <a:r>
              <a:rPr lang="en-US" baseline="0" dirty="0"/>
              <a:t>Creating populations of people that are linked by transmission in forests</a:t>
            </a:r>
          </a:p>
          <a:p>
            <a:r>
              <a:rPr lang="en-US" baseline="0" dirty="0"/>
              <a:t>Understanding these networks will allow us to better tailor interventions</a:t>
            </a:r>
          </a:p>
          <a:p>
            <a:r>
              <a:rPr lang="en-US" baseline="0" dirty="0"/>
              <a:t>*we can estimate these quantities*</a:t>
            </a:r>
          </a:p>
          <a:p>
            <a:endParaRPr lang="en-US" baseline="0" dirty="0"/>
          </a:p>
          <a:p>
            <a:r>
              <a:rPr lang="en-US" baseline="0" dirty="0"/>
              <a:t>How do we take complicated data on travel and incorporate it into </a:t>
            </a:r>
            <a:r>
              <a:rPr lang="en-US" baseline="0" dirty="0" err="1"/>
              <a:t>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43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94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6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83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7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environmental</a:t>
            </a:r>
            <a:r>
              <a:rPr lang="en-US" baseline="0" dirty="0"/>
              <a:t> parameters into one summary parameter</a:t>
            </a:r>
          </a:p>
          <a:p>
            <a:r>
              <a:rPr lang="en-US" baseline="0" dirty="0"/>
              <a:t>Threshold for elimination</a:t>
            </a:r>
          </a:p>
          <a:p>
            <a:r>
              <a:rPr lang="en-US" baseline="0" dirty="0"/>
              <a:t>Epi meaning of R</a:t>
            </a:r>
          </a:p>
          <a:p>
            <a:r>
              <a:rPr lang="en-US" baseline="0" dirty="0"/>
              <a:t>How it’s different in these systems</a:t>
            </a:r>
          </a:p>
          <a:p>
            <a:endParaRPr lang="en-US" baseline="0" dirty="0"/>
          </a:p>
          <a:p>
            <a:r>
              <a:rPr lang="en-US" baseline="0" dirty="0"/>
              <a:t>Local reproductive rate is different between forests and villages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77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how people spend their time</a:t>
            </a:r>
          </a:p>
          <a:p>
            <a:r>
              <a:rPr lang="en-US" dirty="0"/>
              <a:t>Each row sums to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9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visualizations/p-0.5-heatmap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visualizations/p-0.5-surface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off.github.io/forest_malaria/heatmap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orgoff.github.io/forest_malaria/3D-surface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Modeling Forest Malaria Using a Time-at-Risk Based Approach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29,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Incorporating Human Movement into the Equation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969242" y="2141951"/>
            <a:ext cx="429476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Death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6A539-12FF-0049-B075-0F0FBE01E400}"/>
              </a:ext>
            </a:extLst>
          </p:cNvPr>
          <p:cNvSpPr/>
          <p:nvPr/>
        </p:nvSpPr>
        <p:spPr>
          <a:xfrm>
            <a:off x="5996376" y="1131255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CAE8-4D06-4342-8F15-9305348FF47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4067098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5345022" y="2116899"/>
            <a:ext cx="391899" cy="493224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Human Disease Recovery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ED6A3-E609-CE47-80BC-ED5CC6CFB3C3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967863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59BB82-52C9-8849-9B56-362A8C593FD9}"/>
              </a:ext>
            </a:extLst>
          </p:cNvPr>
          <p:cNvCxnSpPr/>
          <p:nvPr/>
        </p:nvCxnSpPr>
        <p:spPr>
          <a:xfrm>
            <a:off x="1473798" y="3410173"/>
            <a:ext cx="6411558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417DCE-B684-CA4B-AF4A-65630A794DA9}"/>
              </a:ext>
            </a:extLst>
          </p:cNvPr>
          <p:cNvSpPr/>
          <p:nvPr/>
        </p:nvSpPr>
        <p:spPr>
          <a:xfrm>
            <a:off x="4539728" y="3270324"/>
            <a:ext cx="279699" cy="27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0C637E-6AE9-4B48-A335-46C2AB69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0" t="10414" r="80416" b="51722"/>
          <a:stretch/>
        </p:blipFill>
        <p:spPr>
          <a:xfrm>
            <a:off x="4442908" y="1733357"/>
            <a:ext cx="473336" cy="68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26025-F63B-6B48-A553-2ECA0568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r="95055" b="35156"/>
          <a:stretch/>
        </p:blipFill>
        <p:spPr>
          <a:xfrm>
            <a:off x="812522" y="3119716"/>
            <a:ext cx="381575" cy="58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6699-F577-6447-9E7F-165BD3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2"/>
          <a:stretch/>
        </p:blipFill>
        <p:spPr>
          <a:xfrm>
            <a:off x="1341894" y="1874356"/>
            <a:ext cx="263807" cy="40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EC42E55-17EF-BD48-88A6-4041F778CD03}"/>
              </a:ext>
            </a:extLst>
          </p:cNvPr>
          <p:cNvGrpSpPr/>
          <p:nvPr/>
        </p:nvGrpSpPr>
        <p:grpSpPr>
          <a:xfrm>
            <a:off x="1662056" y="2520799"/>
            <a:ext cx="2829262" cy="784353"/>
            <a:chOff x="1662056" y="3552323"/>
            <a:chExt cx="2829262" cy="784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85CD49-77C1-964F-BFE4-636C07454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51" t="14555" r="22776" b="54977"/>
            <a:stretch/>
          </p:blipFill>
          <p:spPr>
            <a:xfrm>
              <a:off x="1662056" y="3552323"/>
              <a:ext cx="2829262" cy="4064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B9685-C9BC-ED40-8A0E-2EB51E44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003" t="16700" b="54977"/>
            <a:stretch/>
          </p:blipFill>
          <p:spPr>
            <a:xfrm>
              <a:off x="2425694" y="3958812"/>
              <a:ext cx="1301985" cy="37786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FE859-2190-3D4B-A2AC-0DF3A9B3AD5B}"/>
              </a:ext>
            </a:extLst>
          </p:cNvPr>
          <p:cNvGrpSpPr/>
          <p:nvPr/>
        </p:nvGrpSpPr>
        <p:grpSpPr>
          <a:xfrm>
            <a:off x="4867835" y="2501417"/>
            <a:ext cx="2495775" cy="851741"/>
            <a:chOff x="4959277" y="3550026"/>
            <a:chExt cx="2495775" cy="8517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08A1-C56E-2749-8AAF-65FCDE321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33" t="62135" r="29334"/>
            <a:stretch/>
          </p:blipFill>
          <p:spPr>
            <a:xfrm>
              <a:off x="4959277" y="3550026"/>
              <a:ext cx="2495775" cy="50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77B09B-F3C3-C244-AFCE-964665BE5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532" t="62135"/>
            <a:stretch/>
          </p:blipFill>
          <p:spPr>
            <a:xfrm>
              <a:off x="5339768" y="3893720"/>
              <a:ext cx="1734792" cy="508047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8C7D74-5E9A-9142-8153-9AF19D55F9C2}"/>
              </a:ext>
            </a:extLst>
          </p:cNvPr>
          <p:cNvCxnSpPr>
            <a:stCxn id="8" idx="2"/>
          </p:cNvCxnSpPr>
          <p:nvPr/>
        </p:nvCxnSpPr>
        <p:spPr>
          <a:xfrm>
            <a:off x="4679576" y="2421845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5E5365-3BD6-D741-BA7C-95BFB17D8EC7}"/>
              </a:ext>
            </a:extLst>
          </p:cNvPr>
          <p:cNvCxnSpPr/>
          <p:nvPr/>
        </p:nvCxnSpPr>
        <p:spPr>
          <a:xfrm>
            <a:off x="1473797" y="2415778"/>
            <a:ext cx="0" cy="22684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3578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Time-at-Risk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54100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84827-DBD9-F040-811B-2A3743AF0F35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4048242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</p:spTree>
    <p:extLst>
      <p:ext uri="{BB962C8B-B14F-4D97-AF65-F5344CB8AC3E}">
        <p14:creationId xmlns:p14="http://schemas.microsoft.com/office/powerpoint/2010/main" val="32667669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DDB6-B5E5-F34C-B15B-F5C8D225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63" y="1035467"/>
            <a:ext cx="5761973" cy="281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6FBAB-E07C-1141-8337-DEB6D18B7D30}"/>
              </a:ext>
            </a:extLst>
          </p:cNvPr>
          <p:cNvSpPr txBox="1"/>
          <p:nvPr/>
        </p:nvSpPr>
        <p:spPr>
          <a:xfrm>
            <a:off x="2815224" y="4723209"/>
            <a:ext cx="35135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Rows Sum to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79A1B7-04BE-3447-AE2B-91A3C3E2E3D7}"/>
              </a:ext>
            </a:extLst>
          </p:cNvPr>
          <p:cNvSpPr/>
          <p:nvPr/>
        </p:nvSpPr>
        <p:spPr>
          <a:xfrm>
            <a:off x="5131398" y="1613647"/>
            <a:ext cx="548640" cy="4518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3FE3B-209F-9F40-B65B-8438B8B01878}"/>
              </a:ext>
            </a:extLst>
          </p:cNvPr>
          <p:cNvSpPr txBox="1"/>
          <p:nvPr/>
        </p:nvSpPr>
        <p:spPr>
          <a:xfrm>
            <a:off x="7347473" y="1169043"/>
            <a:ext cx="1796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>
                <a:solidFill>
                  <a:schemeClr val="accent1"/>
                </a:solidFill>
              </a:rPr>
              <a:t>Proportion of time spent by population 1 in location 2</a:t>
            </a:r>
          </a:p>
        </p:txBody>
      </p:sp>
    </p:spTree>
    <p:extLst>
      <p:ext uri="{BB962C8B-B14F-4D97-AF65-F5344CB8AC3E}">
        <p14:creationId xmlns:p14="http://schemas.microsoft.com/office/powerpoint/2010/main" val="41238409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2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40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E10E-8ACB-CF41-AAB5-D2B018DF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3C0C-C144-7340-AFEF-827EF516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forest malaria different?</a:t>
            </a:r>
          </a:p>
          <a:p>
            <a:pPr lvl="1"/>
            <a:r>
              <a:rPr lang="en-US" dirty="0"/>
              <a:t>Risk is spread across different “populations” based on time spent in certain locations</a:t>
            </a:r>
          </a:p>
          <a:p>
            <a:pPr lvl="1"/>
            <a:r>
              <a:rPr lang="en-US" dirty="0"/>
              <a:t>Forest-going population has different risk than those who stay in village</a:t>
            </a:r>
          </a:p>
          <a:p>
            <a:pPr lvl="1"/>
            <a:r>
              <a:rPr lang="en-US" dirty="0"/>
              <a:t>Transmission is occurring away from home</a:t>
            </a:r>
          </a:p>
          <a:p>
            <a:pPr lvl="2"/>
            <a:r>
              <a:rPr lang="en-US" dirty="0"/>
              <a:t>People who travel to the same place form a different population</a:t>
            </a:r>
          </a:p>
        </p:txBody>
      </p:sp>
    </p:spTree>
    <p:extLst>
      <p:ext uri="{BB962C8B-B14F-4D97-AF65-F5344CB8AC3E}">
        <p14:creationId xmlns:p14="http://schemas.microsoft.com/office/powerpoint/2010/main" val="31968220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1328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1729423"/>
            <a:ext cx="8191500" cy="2585323"/>
          </a:xfrm>
        </p:spPr>
        <p:txBody>
          <a:bodyPr/>
          <a:lstStyle/>
          <a:p>
            <a:pPr algn="ctr"/>
            <a:r>
              <a:rPr lang="en-US" sz="5400" dirty="0"/>
              <a:t>How Forest R and Time-at-Risk Affect Village Transmission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94495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5D54-95C3-2148-9A84-9600AF4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370D-EFB0-0144-A25D-252CDB97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065008" y="867153"/>
            <a:ext cx="6454588" cy="418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580F4-644F-E348-B936-37B37D824F8C}"/>
              </a:ext>
            </a:extLst>
          </p:cNvPr>
          <p:cNvSpPr txBox="1"/>
          <p:nvPr/>
        </p:nvSpPr>
        <p:spPr>
          <a:xfrm>
            <a:off x="1344706" y="5136489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Every R value has an associated steady state prevalence (derived from parasite rate)</a:t>
            </a:r>
          </a:p>
        </p:txBody>
      </p:sp>
    </p:spTree>
    <p:extLst>
      <p:ext uri="{BB962C8B-B14F-4D97-AF65-F5344CB8AC3E}">
        <p14:creationId xmlns:p14="http://schemas.microsoft.com/office/powerpoint/2010/main" val="2023317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936CE-00E5-6645-BEB6-5249FDC2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02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C198-0A46-9F47-BC23-DFDEAAE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Forest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198FB-7DE8-8E40-ABEE-BF30253B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" r="4927" b="3322"/>
          <a:stretch/>
        </p:blipFill>
        <p:spPr>
          <a:xfrm>
            <a:off x="1085919" y="672152"/>
            <a:ext cx="6353138" cy="452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A64D-625E-4C4D-AF38-F87064BF9B6E}"/>
              </a:ext>
            </a:extLst>
          </p:cNvPr>
          <p:cNvSpPr txBox="1"/>
          <p:nvPr/>
        </p:nvSpPr>
        <p:spPr>
          <a:xfrm>
            <a:off x="941294" y="5340886"/>
            <a:ext cx="726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Village prevalence at given R value </a:t>
            </a:r>
            <a:r>
              <a:rPr lang="en-US" sz="1800" u="sng" dirty="0"/>
              <a:t>depends on R value in the forest</a:t>
            </a:r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CAF0A3-0A8C-DF49-961E-11D26237BAB8}"/>
              </a:ext>
            </a:extLst>
          </p:cNvPr>
          <p:cNvSpPr/>
          <p:nvPr/>
        </p:nvSpPr>
        <p:spPr>
          <a:xfrm>
            <a:off x="2441986" y="3195021"/>
            <a:ext cx="322729" cy="11725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7A1B2-5FC9-5849-831C-9CE4802319B3}"/>
              </a:ext>
            </a:extLst>
          </p:cNvPr>
          <p:cNvSpPr txBox="1"/>
          <p:nvPr/>
        </p:nvSpPr>
        <p:spPr>
          <a:xfrm>
            <a:off x="2764715" y="3781313"/>
            <a:ext cx="333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dirty="0">
                <a:solidFill>
                  <a:schemeClr val="accent1"/>
                </a:solidFill>
              </a:rPr>
              <a:t>Village prevalence ranges from 0 to ~0.25 based on forest R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1E622-6D13-AB46-982A-5EC12C6E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43" y="61669"/>
            <a:ext cx="2086157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90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4276-5B4A-5940-BBAC-47489DE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4" y="997021"/>
            <a:ext cx="5798372" cy="4863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A615F-8308-214A-A5DB-B225B41DE3D1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6FA19-19CF-B343-B89E-16679C10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16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FD68-9BAD-4341-AABD-0C13A99C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63" y="996696"/>
            <a:ext cx="5912874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33DC4-A8F0-F149-968E-4C2C04EE2910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AE9A0-7030-EA4A-A0AA-622DB699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76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Model – Effect of Time-at-Risk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F76CD-58EB-F44C-936D-B7B620E5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7" y="996696"/>
            <a:ext cx="5935327" cy="486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74716-57DB-0549-9866-C77B5173617C}"/>
              </a:ext>
            </a:extLst>
          </p:cNvPr>
          <p:cNvSpPr txBox="1"/>
          <p:nvPr/>
        </p:nvSpPr>
        <p:spPr>
          <a:xfrm>
            <a:off x="3996466" y="733566"/>
            <a:ext cx="11510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 = 0.8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7B65-C9ED-AE45-A701-AC83314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970033"/>
            <a:ext cx="2840930" cy="1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32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Next Steps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82514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67D2-94B3-874B-BC88-ECEA409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Malaria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D47A-4DA7-F940-9638-C29E61C0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Entire human population exposed to the same mosquito population</a:t>
            </a:r>
          </a:p>
          <a:p>
            <a:pPr lvl="1"/>
            <a:r>
              <a:rPr lang="en-US" dirty="0"/>
              <a:t>One transmission location</a:t>
            </a:r>
          </a:p>
          <a:p>
            <a:r>
              <a:rPr lang="en-US" dirty="0"/>
              <a:t>Forest Model</a:t>
            </a:r>
          </a:p>
          <a:p>
            <a:pPr lvl="1"/>
            <a:r>
              <a:rPr lang="en-US" dirty="0"/>
              <a:t>Transmission occurs at home </a:t>
            </a:r>
            <a:r>
              <a:rPr lang="en-US" u="sng" dirty="0"/>
              <a:t>and</a:t>
            </a:r>
            <a:r>
              <a:rPr lang="en-US" dirty="0"/>
              <a:t> away from home</a:t>
            </a:r>
          </a:p>
          <a:p>
            <a:pPr lvl="1"/>
            <a:r>
              <a:rPr lang="en-US" dirty="0"/>
              <a:t>Multiple human populations exposed to multiple mosquito populations</a:t>
            </a:r>
          </a:p>
        </p:txBody>
      </p:sp>
    </p:spTree>
    <p:extLst>
      <p:ext uri="{BB962C8B-B14F-4D97-AF65-F5344CB8AC3E}">
        <p14:creationId xmlns:p14="http://schemas.microsoft.com/office/powerpoint/2010/main" val="15752811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41" y="779732"/>
            <a:ext cx="4447617" cy="4355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4D630-A7B2-5849-A32A-27C9368F880C}"/>
              </a:ext>
            </a:extLst>
          </p:cNvPr>
          <p:cNvSpPr txBox="1"/>
          <p:nvPr/>
        </p:nvSpPr>
        <p:spPr>
          <a:xfrm>
            <a:off x="6486861" y="5102024"/>
            <a:ext cx="2657139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Sources: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Satellite landcover data,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OSM village locations,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Friction travel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FAC3E-90D4-BA4D-B8AD-7DC7355F1F27}"/>
              </a:ext>
            </a:extLst>
          </p:cNvPr>
          <p:cNvSpPr txBox="1"/>
          <p:nvPr/>
        </p:nvSpPr>
        <p:spPr>
          <a:xfrm>
            <a:off x="64601" y="4350865"/>
            <a:ext cx="26571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Connecting villages to closest forest by travel time</a:t>
            </a:r>
          </a:p>
        </p:txBody>
      </p:sp>
    </p:spTree>
    <p:extLst>
      <p:ext uri="{BB962C8B-B14F-4D97-AF65-F5344CB8AC3E}">
        <p14:creationId xmlns:p14="http://schemas.microsoft.com/office/powerpoint/2010/main" val="18906864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98" y="1005684"/>
            <a:ext cx="5376004" cy="433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B0DF-53EE-5C4C-A3A9-DCACA999C16F}"/>
              </a:ext>
            </a:extLst>
          </p:cNvPr>
          <p:cNvSpPr txBox="1"/>
          <p:nvPr/>
        </p:nvSpPr>
        <p:spPr>
          <a:xfrm>
            <a:off x="64601" y="4963090"/>
            <a:ext cx="181939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Travel surveys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2DF9-ED25-4949-B9A2-F727C661FE88}"/>
              </a:ext>
            </a:extLst>
          </p:cNvPr>
          <p:cNvSpPr txBox="1"/>
          <p:nvPr/>
        </p:nvSpPr>
        <p:spPr>
          <a:xfrm>
            <a:off x="6486861" y="5222569"/>
            <a:ext cx="2657139" cy="7514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i="1" dirty="0"/>
              <a:t>Source:</a:t>
            </a:r>
          </a:p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400" dirty="0"/>
              <a:t>Cambodia Malaria Survey 2013</a:t>
            </a:r>
          </a:p>
        </p:txBody>
      </p:sp>
    </p:spTree>
    <p:extLst>
      <p:ext uri="{BB962C8B-B14F-4D97-AF65-F5344CB8AC3E}">
        <p14:creationId xmlns:p14="http://schemas.microsoft.com/office/powerpoint/2010/main" val="5991327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5684"/>
            <a:ext cx="2015723" cy="197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15AA0-476B-A646-A730-FE9C92C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8" y="3364398"/>
            <a:ext cx="2449451" cy="19741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89CF99-7D29-A440-AB8E-0A74B8CF776D}"/>
              </a:ext>
            </a:extLst>
          </p:cNvPr>
          <p:cNvGrpSpPr/>
          <p:nvPr/>
        </p:nvGrpSpPr>
        <p:grpSpPr>
          <a:xfrm>
            <a:off x="2472923" y="1992776"/>
            <a:ext cx="6213877" cy="2707957"/>
            <a:chOff x="2472923" y="1992776"/>
            <a:chExt cx="6213877" cy="2707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9E66FF-74D5-CF4E-9A4F-3AE4D8EE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9086" y="2157266"/>
              <a:ext cx="3947714" cy="254346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DD04B5-06CC-7F49-84FC-0B1A863C769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472923" y="1992776"/>
              <a:ext cx="2080027" cy="1213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5453D8-18A3-FB41-A84D-9FFACCAF8881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687529" y="3593490"/>
              <a:ext cx="1865421" cy="758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76377E-12DC-384A-807C-B45426D7271E}"/>
              </a:ext>
            </a:extLst>
          </p:cNvPr>
          <p:cNvSpPr txBox="1"/>
          <p:nvPr/>
        </p:nvSpPr>
        <p:spPr>
          <a:xfrm>
            <a:off x="2979923" y="5076422"/>
            <a:ext cx="56687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Use data to build a realistic </a:t>
            </a:r>
            <a:r>
              <a:rPr lang="en-US" sz="2400" dirty="0" err="1"/>
              <a:t>TaR</a:t>
            </a:r>
            <a:r>
              <a:rPr lang="en-US" sz="2400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259338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DEC4-1FC4-8943-8D35-C5B8BECC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A430-07F2-E146-8251-7557A30C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Ross-Macdonald models are not sufficient for modeling forest malaria</a:t>
            </a:r>
          </a:p>
          <a:p>
            <a:r>
              <a:rPr lang="en-US" dirty="0"/>
              <a:t>Time-at-Risk accounts for human travel and its impact on population definitions</a:t>
            </a:r>
          </a:p>
          <a:p>
            <a:r>
              <a:rPr lang="en-US" dirty="0"/>
              <a:t>Transmission dynamics in the forest can have a large impact on transmission dynamics in the village</a:t>
            </a:r>
          </a:p>
          <a:p>
            <a:r>
              <a:rPr lang="en-US" dirty="0"/>
              <a:t>Data from high and low level sources are needed to accurately represent the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45000613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08561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15250733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Mathematical</a:t>
            </a:r>
          </a:p>
          <a:p>
            <a:pPr algn="ctr"/>
            <a:r>
              <a:rPr lang="en-US" sz="1600" dirty="0"/>
              <a:t>Underpinnings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Vector-Based</a:t>
            </a:r>
          </a:p>
          <a:p>
            <a:pPr algn="ctr"/>
            <a:r>
              <a:rPr lang="en-US" sz="1600" dirty="0"/>
              <a:t>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Simple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Expanded</a:t>
            </a:r>
          </a:p>
          <a:p>
            <a:pPr algn="ctr"/>
            <a:r>
              <a:rPr lang="en-US" sz="1600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  <a:p>
            <a:pPr algn="ctr"/>
            <a:r>
              <a:rPr lang="en-US" sz="1600" dirty="0"/>
              <a:t>Implementation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198" y="135985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Multiple locations in one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One village, one forest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More villages, more forests!!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Making computers do the hard math</a:t>
            </a:r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360985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Seeing is believing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/>
              <a:t>Our 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72749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Mathematical</a:t>
            </a:r>
            <a:br>
              <a:rPr lang="en-US" sz="5400" dirty="0"/>
            </a:br>
            <a:r>
              <a:rPr lang="en-US" sz="5400" dirty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41AB-6C0D-F44B-A3A5-1684F837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D24C-E18E-C842-AC06-2A4B68E3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reproductive rates and time-at-risk can be used together to model malaria prevalence in a forest system</a:t>
            </a:r>
          </a:p>
          <a:p>
            <a:r>
              <a:rPr lang="en-US" dirty="0"/>
              <a:t>Show why time-at-risk and forest reproductive rates have an impact on elimination in villages</a:t>
            </a:r>
          </a:p>
        </p:txBody>
      </p:sp>
    </p:spTree>
    <p:extLst>
      <p:ext uri="{BB962C8B-B14F-4D97-AF65-F5344CB8AC3E}">
        <p14:creationId xmlns:p14="http://schemas.microsoft.com/office/powerpoint/2010/main" val="32893325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Multi-Site</a:t>
            </a:r>
            <a:br>
              <a:rPr lang="en-US" sz="5400" dirty="0"/>
            </a:br>
            <a:r>
              <a:rPr lang="en-US" sz="5400" dirty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Variables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2832553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3153420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Reproductive 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97138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(Not) 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7792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3525678" y="1127342"/>
            <a:ext cx="695593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9E5AE-9D7A-3344-82EC-F1C525FDCEA5}"/>
              </a:ext>
            </a:extLst>
          </p:cNvPr>
          <p:cNvSpPr/>
          <p:nvPr/>
        </p:nvSpPr>
        <p:spPr>
          <a:xfrm>
            <a:off x="4421688" y="1981199"/>
            <a:ext cx="620437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Mosquitoes Per Human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70393-1194-C94A-8F93-D61A1586E970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1848016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/>
              <a:t>Implementation In</a:t>
            </a:r>
            <a:br>
              <a:rPr lang="en-US" sz="5400" dirty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</a:t>
            </a:r>
            <a:r>
              <a:rPr lang="en-US" dirty="0" err="1"/>
              <a:t>TaR</a:t>
            </a:r>
            <a:r>
              <a:rPr lang="en-US" dirty="0"/>
              <a:t>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–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205154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4148430"/>
            <a:ext cx="36200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Mosquito 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7EFA5-B14F-5046-869F-D789FA9DCF1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51648683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1515978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Heatmap</a:t>
            </a:r>
            <a:endParaRPr lang="en-US" dirty="0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5560595" y="2806366"/>
            <a:ext cx="1979195" cy="12452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382501493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092C-E853-B349-AE0C-ACAC0024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C8BA0-717F-0146-84D9-ED02932798F5}"/>
              </a:ext>
            </a:extLst>
          </p:cNvPr>
          <p:cNvSpPr txBox="1"/>
          <p:nvPr/>
        </p:nvSpPr>
        <p:spPr>
          <a:xfrm>
            <a:off x="2226833" y="3238052"/>
            <a:ext cx="47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3 plots of surfaces and heatmaps at different R values</a:t>
            </a:r>
          </a:p>
        </p:txBody>
      </p:sp>
    </p:spTree>
    <p:extLst>
      <p:ext uri="{BB962C8B-B14F-4D97-AF65-F5344CB8AC3E}">
        <p14:creationId xmlns:p14="http://schemas.microsoft.com/office/powerpoint/2010/main" val="192764884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/>
              <a:t>Future Directions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26283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52" y="1588168"/>
            <a:ext cx="3738996" cy="35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50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Data,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98" y="860258"/>
            <a:ext cx="5156504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84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79" y="779732"/>
            <a:ext cx="4095142" cy="50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33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1888957"/>
            <a:ext cx="4127276" cy="30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502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20" y="461221"/>
            <a:ext cx="6538161" cy="5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55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32348" y="427120"/>
            <a:ext cx="6879305" cy="5597442"/>
            <a:chOff x="577516" y="427120"/>
            <a:chExt cx="6879305" cy="55974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2548"/>
            <a:stretch/>
          </p:blipFill>
          <p:spPr>
            <a:xfrm>
              <a:off x="577516" y="782053"/>
              <a:ext cx="6879305" cy="52425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0315" t="566" r="12844" b="94190"/>
            <a:stretch/>
          </p:blipFill>
          <p:spPr>
            <a:xfrm>
              <a:off x="2062036" y="427120"/>
              <a:ext cx="3910264" cy="35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8871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4781351" y="1077237"/>
            <a:ext cx="604842" cy="601250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Proportion of Bites That Cause Infection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AEDC-5524-A04D-AE24-D6209C70F37A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increase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06040333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01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CA489-25A5-AC4A-8B09-EC0F84E0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0" y="938796"/>
            <a:ext cx="4572000" cy="1770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013-0C41-7C4A-A284-58811C6233FF}"/>
              </a:ext>
            </a:extLst>
          </p:cNvPr>
          <p:cNvSpPr/>
          <p:nvPr/>
        </p:nvSpPr>
        <p:spPr>
          <a:xfrm>
            <a:off x="6246896" y="1106203"/>
            <a:ext cx="329268" cy="371868"/>
          </a:xfrm>
          <a:prstGeom prst="rect">
            <a:avLst/>
          </a:prstGeom>
          <a:solidFill>
            <a:srgbClr val="92C67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3B904-DC44-E041-A3EA-425367127A68}"/>
              </a:ext>
            </a:extLst>
          </p:cNvPr>
          <p:cNvSpPr txBox="1"/>
          <p:nvPr/>
        </p:nvSpPr>
        <p:spPr>
          <a:xfrm>
            <a:off x="2761989" y="3963764"/>
            <a:ext cx="36200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400" dirty="0"/>
              <a:t>Time for </a:t>
            </a:r>
            <a:r>
              <a:rPr lang="en-US" sz="2400" dirty="0" err="1"/>
              <a:t>Sporogonic</a:t>
            </a:r>
            <a:r>
              <a:rPr lang="en-US" sz="2400" dirty="0"/>
              <a:t>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15C0-917C-6543-B8F1-70194CB792E2}"/>
              </a:ext>
            </a:extLst>
          </p:cNvPr>
          <p:cNvSpPr txBox="1"/>
          <p:nvPr/>
        </p:nvSpPr>
        <p:spPr>
          <a:xfrm>
            <a:off x="2761989" y="4923277"/>
            <a:ext cx="36200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000" dirty="0">
                <a:solidFill>
                  <a:schemeClr val="bg2"/>
                </a:solidFill>
              </a:rPr>
              <a:t>Higher values </a:t>
            </a:r>
            <a:r>
              <a:rPr lang="en-US" sz="2000" u="sng" dirty="0">
                <a:solidFill>
                  <a:schemeClr val="bg2"/>
                </a:solidFill>
              </a:rPr>
              <a:t>decrease</a:t>
            </a:r>
            <a:r>
              <a:rPr lang="en-US" sz="2000" dirty="0">
                <a:solidFill>
                  <a:schemeClr val="bg2"/>
                </a:solidFill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8822741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32107</TotalTime>
  <Words>1506</Words>
  <Application>Microsoft Macintosh PowerPoint</Application>
  <PresentationFormat>On-screen Show (4:3)</PresentationFormat>
  <Paragraphs>333</Paragraphs>
  <Slides>82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Courier New</vt:lpstr>
      <vt:lpstr>IHME ppt template_1109</vt:lpstr>
      <vt:lpstr>Modeling Forest Malaria Using a Time-at-Risk Based Approach</vt:lpstr>
      <vt:lpstr>Background</vt:lpstr>
      <vt:lpstr>Contrasting Malaria Models</vt:lpstr>
      <vt:lpstr>Objectives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Reproductive Rate</vt:lpstr>
      <vt:lpstr>Time-at-Risk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Time-at-Risk (TaR)</vt:lpstr>
      <vt:lpstr>How Forest R and Time-at-Risk Affect Village Transmission</vt:lpstr>
      <vt:lpstr>Traditional Model</vt:lpstr>
      <vt:lpstr>Forest Model – Effect of Forest R</vt:lpstr>
      <vt:lpstr>Forest Model – Effect of Forest R</vt:lpstr>
      <vt:lpstr>Forest Model – Effect of Time-at-Risk</vt:lpstr>
      <vt:lpstr>Forest Model – Effect of Time-at-Risk</vt:lpstr>
      <vt:lpstr>Forest Model – Effect of Time-at-Risk</vt:lpstr>
      <vt:lpstr>Next Steps</vt:lpstr>
      <vt:lpstr>Data, Data, Data</vt:lpstr>
      <vt:lpstr>Data, Data, Data</vt:lpstr>
      <vt:lpstr>Data, Data, Data</vt:lpstr>
      <vt:lpstr>Takeaways</vt:lpstr>
      <vt:lpstr>Questions?</vt:lpstr>
      <vt:lpstr>Visualizations</vt:lpstr>
      <vt:lpstr>Objectives</vt:lpstr>
      <vt:lpstr>Objectives</vt:lpstr>
      <vt:lpstr>Objectives</vt:lpstr>
      <vt:lpstr>Mathematical Underpinnings</vt:lpstr>
      <vt:lpstr>Ross-Macdonald Equations</vt:lpstr>
      <vt:lpstr>Equilibrium Assumptions</vt:lpstr>
      <vt:lpstr>Equilibrium Assumptions</vt:lpstr>
      <vt:lpstr>Equilibrium Assumptions</vt:lpstr>
      <vt:lpstr>Reproductive Rate</vt:lpstr>
      <vt:lpstr>Multi-Site Approach</vt:lpstr>
      <vt:lpstr>Multi-Site Variables</vt:lpstr>
      <vt:lpstr>Time-at-Risk (TaR)</vt:lpstr>
      <vt:lpstr>Scaling by Time-at-Risk</vt:lpstr>
      <vt:lpstr>Ross-Macdonald Equations</vt:lpstr>
      <vt:lpstr>Ross-Macdonald Equations</vt:lpstr>
      <vt:lpstr>Equilibrium Assumptions</vt:lpstr>
      <vt:lpstr>(Not) 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Visualizations</vt:lpstr>
      <vt:lpstr>Visualizations</vt:lpstr>
      <vt:lpstr>Future Directions</vt:lpstr>
      <vt:lpstr>Data, Data, Data</vt:lpstr>
      <vt:lpstr>Data, Data, Data</vt:lpstr>
      <vt:lpstr>Model Interface</vt:lpstr>
      <vt:lpstr>Questions?</vt:lpstr>
      <vt:lpstr>PowerPoint Presentation</vt:lpstr>
      <vt:lpstr>PowerPoint Presentation</vt:lpstr>
      <vt:lpstr>Simple Example: One Village, One Forest</vt:lpstr>
      <vt:lpstr>Simple Example: One Village, One Forest</vt:lpstr>
      <vt:lpstr>Vectors of Variables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161</cp:revision>
  <cp:lastPrinted>2018-11-29T02:24:38Z</cp:lastPrinted>
  <dcterms:created xsi:type="dcterms:W3CDTF">2009-11-17T17:26:05Z</dcterms:created>
  <dcterms:modified xsi:type="dcterms:W3CDTF">2018-12-17T01:03:53Z</dcterms:modified>
</cp:coreProperties>
</file>